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67" r:id="rId6"/>
    <p:sldId id="285" r:id="rId7"/>
    <p:sldId id="258" r:id="rId8"/>
    <p:sldId id="259" r:id="rId9"/>
    <p:sldId id="272" r:id="rId10"/>
    <p:sldId id="273" r:id="rId11"/>
    <p:sldId id="276" r:id="rId12"/>
    <p:sldId id="275" r:id="rId13"/>
    <p:sldId id="274" r:id="rId14"/>
    <p:sldId id="283" r:id="rId15"/>
    <p:sldId id="260" r:id="rId16"/>
    <p:sldId id="261" r:id="rId17"/>
    <p:sldId id="268" r:id="rId18"/>
    <p:sldId id="262" r:id="rId19"/>
    <p:sldId id="269" r:id="rId20"/>
    <p:sldId id="263" r:id="rId21"/>
    <p:sldId id="270" r:id="rId22"/>
    <p:sldId id="278" r:id="rId23"/>
    <p:sldId id="279" r:id="rId24"/>
    <p:sldId id="280" r:id="rId25"/>
    <p:sldId id="281" r:id="rId26"/>
    <p:sldId id="282" r:id="rId27"/>
    <p:sldId id="284" r:id="rId28"/>
    <p:sldId id="266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54"/>
    <a:srgbClr val="DF4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61BB1-39BA-4577-B305-E272E02928E4}" v="1" dt="2025-10-07T12:41:50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2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6FA61BB1-39BA-4577-B305-E272E02928E4}"/>
    <pc:docChg chg="custSel mod addSld modSld modMainMaster">
      <pc:chgData name="Eva Parisi Tria" userId="79b09202-394d-4e2d-bcbc-186dc936d36f" providerId="ADAL" clId="{6FA61BB1-39BA-4577-B305-E272E02928E4}" dt="2025-10-07T12:42:07.804" v="110"/>
      <pc:docMkLst>
        <pc:docMk/>
      </pc:docMkLst>
      <pc:sldChg chg="addSp modSp mod">
        <pc:chgData name="Eva Parisi Tria" userId="79b09202-394d-4e2d-bcbc-186dc936d36f" providerId="ADAL" clId="{6FA61BB1-39BA-4577-B305-E272E02928E4}" dt="2025-10-07T12:40:12.016" v="85" actId="20577"/>
        <pc:sldMkLst>
          <pc:docMk/>
          <pc:sldMk cId="1425550266" sldId="266"/>
        </pc:sldMkLst>
        <pc:spChg chg="add mod">
          <ac:chgData name="Eva Parisi Tria" userId="79b09202-394d-4e2d-bcbc-186dc936d36f" providerId="ADAL" clId="{6FA61BB1-39BA-4577-B305-E272E02928E4}" dt="2025-10-07T12:36:49.121" v="25" actId="1076"/>
          <ac:spMkLst>
            <pc:docMk/>
            <pc:sldMk cId="1425550266" sldId="266"/>
            <ac:spMk id="3" creationId="{4A794A69-0C44-DC82-657B-66AF8D7C366E}"/>
          </ac:spMkLst>
        </pc:spChg>
        <pc:spChg chg="add mod">
          <ac:chgData name="Eva Parisi Tria" userId="79b09202-394d-4e2d-bcbc-186dc936d36f" providerId="ADAL" clId="{6FA61BB1-39BA-4577-B305-E272E02928E4}" dt="2025-10-07T12:40:12.016" v="85" actId="20577"/>
          <ac:spMkLst>
            <pc:docMk/>
            <pc:sldMk cId="1425550266" sldId="266"/>
            <ac:spMk id="5" creationId="{9E02ECDF-756A-FEF1-7098-AD69B3AC9DC5}"/>
          </ac:spMkLst>
        </pc:spChg>
      </pc:sldChg>
      <pc:sldChg chg="delSp modSp add mod">
        <pc:chgData name="Eva Parisi Tria" userId="79b09202-394d-4e2d-bcbc-186dc936d36f" providerId="ADAL" clId="{6FA61BB1-39BA-4577-B305-E272E02928E4}" dt="2025-10-07T12:42:07.804" v="110"/>
        <pc:sldMkLst>
          <pc:docMk/>
          <pc:sldMk cId="2387445641" sldId="285"/>
        </pc:sldMkLst>
        <pc:spChg chg="mod">
          <ac:chgData name="Eva Parisi Tria" userId="79b09202-394d-4e2d-bcbc-186dc936d36f" providerId="ADAL" clId="{6FA61BB1-39BA-4577-B305-E272E02928E4}" dt="2025-10-07T12:41:57.731" v="107" actId="20577"/>
          <ac:spMkLst>
            <pc:docMk/>
            <pc:sldMk cId="2387445641" sldId="285"/>
            <ac:spMk id="3" creationId="{12CBC71C-AAC7-B76E-2DD5-31CBF68D9E16}"/>
          </ac:spMkLst>
        </pc:spChg>
        <pc:spChg chg="del mod">
          <ac:chgData name="Eva Parisi Tria" userId="79b09202-394d-4e2d-bcbc-186dc936d36f" providerId="ADAL" clId="{6FA61BB1-39BA-4577-B305-E272E02928E4}" dt="2025-10-07T12:42:07.804" v="110"/>
          <ac:spMkLst>
            <pc:docMk/>
            <pc:sldMk cId="2387445641" sldId="285"/>
            <ac:spMk id="5" creationId="{7179C9F7-AD25-131D-9E2F-50E6B0C04A16}"/>
          </ac:spMkLst>
        </pc:spChg>
      </pc:sldChg>
      <pc:sldMasterChg chg="addSp mod">
        <pc:chgData name="Eva Parisi Tria" userId="79b09202-394d-4e2d-bcbc-186dc936d36f" providerId="ADAL" clId="{6FA61BB1-39BA-4577-B305-E272E02928E4}" dt="2025-10-07T12:36:21.253" v="2" actId="33475"/>
        <pc:sldMasterMkLst>
          <pc:docMk/>
          <pc:sldMasterMk cId="942960957" sldId="2147483648"/>
        </pc:sldMasterMkLst>
        <pc:spChg chg="add">
          <ac:chgData name="Eva Parisi Tria" userId="79b09202-394d-4e2d-bcbc-186dc936d36f" providerId="ADAL" clId="{6FA61BB1-39BA-4577-B305-E272E02928E4}" dt="2025-10-07T12:36:21.253" v="2" actId="33475"/>
          <ac:spMkLst>
            <pc:docMk/>
            <pc:sldMasterMk cId="942960957" sldId="2147483648"/>
            <ac:spMk id="5" creationId="{FF9D89B8-6956-54DC-F0CF-2042BEDE570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370-5908-BF4D-9A71-01362AA18252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4D57-DC55-0D44-ACDC-97897DC89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D1FA58A-2914-6B94-A918-421C2DFF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E7E4AF3-58E0-CD41-879A-CFD5DC5B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53481" y="353085"/>
            <a:ext cx="7205725" cy="5507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139685-6F67-874E-AFB2-45F0F94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5F9A00A-720B-C548-85C7-30150067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xmlns="" id="{63F52827-FC44-2D4D-9680-927EDA87B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0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601AEF-DBA9-3C41-B0CA-286084FC6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44D6318-A1CB-1F40-B58B-C5FE4C2EB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1D8C7E-A497-5D4C-9226-AF286F24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4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8BCC1901-980B-F54A-A120-E393850E22B2}"/>
              </a:ext>
            </a:extLst>
          </p:cNvPr>
          <p:cNvSpPr txBox="1">
            <a:spLocks/>
          </p:cNvSpPr>
          <p:nvPr userDrawn="1"/>
        </p:nvSpPr>
        <p:spPr>
          <a:xfrm>
            <a:off x="463103" y="6486792"/>
            <a:ext cx="11415044" cy="31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0" i="0" kern="1200">
                <a:solidFill>
                  <a:srgbClr val="DF47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chemeClr val="bg1"/>
                </a:solidFill>
              </a:rPr>
              <a:t>Formación online en actualizaciones en Cardiología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9FAAEDE6-F525-A84E-ACFF-6FA31E26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4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637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F173F56-F184-3C01-3FE2-0C6221BDB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53CFAC-F66E-E547-BEC4-A7BE222A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3192F575-A499-A844-9BBA-435B50D89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7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245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9B8EA26-A560-3F47-849D-4796F90A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7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2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99D1B8-4425-744C-AE29-D7688E97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A30699-8B0D-A147-82A8-288F43E71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406202"/>
            <a:ext cx="11525061" cy="4495834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53D41F-FB18-4740-A853-C561486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01DAD4-3E9A-4E47-8D79-79F222681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31" y="1396333"/>
            <a:ext cx="5423025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4FFB51-B9F8-A541-BF0D-336C6A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946" y="1396333"/>
            <a:ext cx="5444147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119C34-6C9C-5F4A-8578-153768BC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5D6DB3F-D4F6-F74C-AADE-46825AB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86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BCC8B6-B70F-5B4A-9272-B345E90B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64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6A0472-0A8A-4846-BADE-849F0014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564" y="1928387"/>
            <a:ext cx="5464600" cy="4046899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76CDF15-4296-F84D-8BA2-039FAFF61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493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653C8A2-5055-184D-819A-2578E7D60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493" y="1928388"/>
            <a:ext cx="5464600" cy="404689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9E1156F-04DC-9842-A200-254FC39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070D566-F416-F545-B36E-148F000C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4" y="177566"/>
            <a:ext cx="11548529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68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98A8368-191E-7249-9D52-7C696DC7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9FA059A-93AE-A144-B677-957131B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0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635279A-68D0-4D46-A010-34F0645C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4AA77-FD0A-6F48-9945-180CE87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31E3FD-DAEF-094F-AAE4-9FD5C156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695" y="394957"/>
            <a:ext cx="7169511" cy="4873625"/>
          </a:xfrm>
        </p:spPr>
        <p:txBody>
          <a:bodyPr>
            <a:normAutofit/>
          </a:bodyPr>
          <a:lstStyle>
            <a:lvl1pPr>
              <a:buClr>
                <a:srgbClr val="DF470D"/>
              </a:buClr>
              <a:defRPr sz="1600"/>
            </a:lvl1pPr>
            <a:lvl2pPr>
              <a:buClr>
                <a:srgbClr val="DF470D"/>
              </a:buClr>
              <a:defRPr sz="1600"/>
            </a:lvl2pPr>
            <a:lvl3pPr>
              <a:buClr>
                <a:srgbClr val="DF470D"/>
              </a:buClr>
              <a:defRPr sz="1600"/>
            </a:lvl3pPr>
            <a:lvl4pPr>
              <a:buClr>
                <a:srgbClr val="DF470D"/>
              </a:buClr>
              <a:defRPr sz="1600"/>
            </a:lvl4pPr>
            <a:lvl5pPr>
              <a:buClr>
                <a:srgbClr val="DF470D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D34733-D226-C643-A6F9-B112EA72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CD7F81-1231-5E41-BEC6-12281E00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4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CA4FB6-C860-AA79-EFDA-D438BDCA27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F7CEA30-7FC2-0B4D-AC45-1204A304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77566"/>
            <a:ext cx="11561275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9B6620-E63C-754C-9D65-8BE11DA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18" y="1406202"/>
            <a:ext cx="11561275" cy="40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41F599-377A-2E47-931B-7B8C22B8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8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DF470D"/>
                </a:solidFill>
              </a:defRPr>
            </a:lvl1pPr>
          </a:lstStyle>
          <a:p>
            <a:fld id="{4094CC2B-552C-BD49-BB57-6E663FD0C8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9D89B8-6956-54DC-F0CF-2042BEDE5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11382375" y="6350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9429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F470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CBFFA754-1793-0D26-03A4-44D39B45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A37F746-0814-52EC-819F-144FD542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84" y="136525"/>
            <a:ext cx="6459670" cy="54612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631270C-936C-3AEA-2D61-89A92171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3" y="1964537"/>
            <a:ext cx="3557799" cy="217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64C0E1-50D8-6BAB-C241-1E991AE0EA3F}"/>
              </a:ext>
            </a:extLst>
          </p:cNvPr>
          <p:cNvSpPr txBox="1"/>
          <p:nvPr/>
        </p:nvSpPr>
        <p:spPr>
          <a:xfrm>
            <a:off x="727788" y="690465"/>
            <a:ext cx="2705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BETAMI-DANBLOCK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C115C6-DA24-8ED7-FD4E-F3C191F40669}"/>
              </a:ext>
            </a:extLst>
          </p:cNvPr>
          <p:cNvSpPr txBox="1"/>
          <p:nvPr/>
        </p:nvSpPr>
        <p:spPr>
          <a:xfrm>
            <a:off x="4398532" y="5803906"/>
            <a:ext cx="4727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dirty="0" err="1">
                <a:effectLst/>
                <a:latin typeface="BlinkMacSystemFont"/>
              </a:rPr>
              <a:t>Munkhaugen</a:t>
            </a:r>
            <a:r>
              <a:rPr lang="es-ES" sz="1400" b="0" i="1" dirty="0">
                <a:effectLst/>
                <a:latin typeface="BlinkMacSystemFont"/>
              </a:rPr>
              <a:t> J N Engl J </a:t>
            </a:r>
            <a:r>
              <a:rPr lang="es-ES" sz="1400" b="0" i="1" dirty="0" err="1">
                <a:effectLst/>
                <a:latin typeface="BlinkMacSystemFont"/>
              </a:rPr>
              <a:t>Med</a:t>
            </a:r>
            <a:r>
              <a:rPr lang="es-ES" sz="1400" b="0" i="1" dirty="0">
                <a:effectLst/>
                <a:latin typeface="BlinkMacSystemFont"/>
              </a:rPr>
              <a:t>. 2025 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30. </a:t>
            </a:r>
            <a:r>
              <a:rPr lang="es-ES" sz="1400" b="0" i="1" dirty="0" err="1">
                <a:effectLst/>
                <a:latin typeface="BlinkMacSystemFont"/>
              </a:rPr>
              <a:t>doi</a:t>
            </a:r>
            <a:r>
              <a:rPr lang="es-ES" sz="1400" b="0" i="1" dirty="0">
                <a:effectLst/>
                <a:latin typeface="BlinkMacSystemFont"/>
              </a:rPr>
              <a:t>: 10.1056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63689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5582750-8030-6195-16A5-F6D4339E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06B3E04-149B-23CF-28A2-CCED2645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65" y="853881"/>
            <a:ext cx="8573278" cy="4382725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428D535B-6AEB-F888-16CC-D4F211EABC9D}"/>
              </a:ext>
            </a:extLst>
          </p:cNvPr>
          <p:cNvSpPr txBox="1">
            <a:spLocks/>
          </p:cNvSpPr>
          <p:nvPr/>
        </p:nvSpPr>
        <p:spPr>
          <a:xfrm>
            <a:off x="2304663" y="136525"/>
            <a:ext cx="7903027" cy="1041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/>
              <a:t>Betabloqueantes tras SCA con FE 40-49%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153377F-6C5A-3FFB-0DE3-5AD94F32D675}"/>
              </a:ext>
            </a:extLst>
          </p:cNvPr>
          <p:cNvSpPr txBox="1"/>
          <p:nvPr/>
        </p:nvSpPr>
        <p:spPr>
          <a:xfrm>
            <a:off x="4224435" y="5634787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1" dirty="0" err="1">
                <a:effectLst/>
                <a:latin typeface="BlinkMacSystemFont"/>
              </a:rPr>
              <a:t>Rossello</a:t>
            </a:r>
            <a:r>
              <a:rPr lang="fr-FR" sz="1400" b="0" i="1" dirty="0">
                <a:effectLst/>
                <a:latin typeface="BlinkMacSystemFont"/>
              </a:rPr>
              <a:t> X et al Lancet. 2025 Sep 13;406:1128-1137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13050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218D686-31B0-8841-AB41-12FFBF9E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8" y="-93022"/>
            <a:ext cx="11028782" cy="1041076"/>
          </a:xfrm>
        </p:spPr>
        <p:txBody>
          <a:bodyPr>
            <a:normAutofit/>
          </a:bodyPr>
          <a:lstStyle/>
          <a:p>
            <a:r>
              <a:rPr lang="es-ES" sz="3000" dirty="0"/>
              <a:t>Digitoxina en insuficiencia cardiaca con FE reducida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686B5E9-1D3F-4D49-BE08-8CB8B5D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12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A437526-9739-9714-C83C-31478B8C0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" y="750536"/>
            <a:ext cx="2034716" cy="78492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D47BA3B7-3440-83B0-D74E-22435A2B5E24}"/>
              </a:ext>
            </a:extLst>
          </p:cNvPr>
          <p:cNvGrpSpPr/>
          <p:nvPr/>
        </p:nvGrpSpPr>
        <p:grpSpPr>
          <a:xfrm>
            <a:off x="381364" y="1742171"/>
            <a:ext cx="8174807" cy="3820061"/>
            <a:chOff x="1463715" y="1619686"/>
            <a:chExt cx="9686367" cy="437465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F92CB9CD-6DB9-FB0E-CB84-C25490A48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715" y="1619686"/>
              <a:ext cx="9525825" cy="4290432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F1924B2E-7143-2B18-CBD9-5BC9ED4F533A}"/>
                </a:ext>
              </a:extLst>
            </p:cNvPr>
            <p:cNvSpPr/>
            <p:nvPr/>
          </p:nvSpPr>
          <p:spPr>
            <a:xfrm>
              <a:off x="8836090" y="5533053"/>
              <a:ext cx="2313992" cy="461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5429C5C-3E1F-DBD8-9BD9-45BAF47B7D34}"/>
              </a:ext>
            </a:extLst>
          </p:cNvPr>
          <p:cNvSpPr txBox="1"/>
          <p:nvPr/>
        </p:nvSpPr>
        <p:spPr>
          <a:xfrm>
            <a:off x="9486122" y="1721278"/>
            <a:ext cx="13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Digitoxina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A17ED52-7337-55AF-266B-6A53463905FA}"/>
              </a:ext>
            </a:extLst>
          </p:cNvPr>
          <p:cNvSpPr txBox="1"/>
          <p:nvPr/>
        </p:nvSpPr>
        <p:spPr>
          <a:xfrm>
            <a:off x="8636161" y="2305744"/>
            <a:ext cx="3298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comercializada en España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Vida media larga (5-7 días)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eliminación renal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Menor riesgo de sobredosificación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645C5D5-66C6-D84C-CD87-9BA7291C4A3C}"/>
              </a:ext>
            </a:extLst>
          </p:cNvPr>
          <p:cNvSpPr txBox="1"/>
          <p:nvPr/>
        </p:nvSpPr>
        <p:spPr>
          <a:xfrm>
            <a:off x="4033934" y="5769534"/>
            <a:ext cx="6251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dirty="0" err="1">
                <a:effectLst/>
                <a:latin typeface="BlinkMacSystemFont"/>
              </a:rPr>
              <a:t>Bavendiek</a:t>
            </a:r>
            <a:r>
              <a:rPr lang="es-ES" sz="1400" b="0" i="1" dirty="0">
                <a:effectLst/>
                <a:latin typeface="BlinkMacSystemFont"/>
              </a:rPr>
              <a:t> U et al N Engl J </a:t>
            </a:r>
            <a:r>
              <a:rPr lang="es-ES" sz="1400" b="0" i="1" dirty="0" err="1">
                <a:effectLst/>
                <a:latin typeface="BlinkMacSystemFont"/>
              </a:rPr>
              <a:t>Med</a:t>
            </a:r>
            <a:r>
              <a:rPr lang="es-ES" sz="1400" b="0" i="1" dirty="0">
                <a:effectLst/>
                <a:latin typeface="BlinkMacSystemFont"/>
              </a:rPr>
              <a:t>. 2025 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29. </a:t>
            </a:r>
            <a:r>
              <a:rPr lang="es-ES" sz="1400" b="0" i="1" dirty="0" err="1">
                <a:effectLst/>
                <a:latin typeface="BlinkMacSystemFont"/>
              </a:rPr>
              <a:t>doi</a:t>
            </a:r>
            <a:r>
              <a:rPr lang="es-ES" sz="1400" b="0" i="1" dirty="0">
                <a:effectLst/>
                <a:latin typeface="BlinkMacSystemFont"/>
              </a:rPr>
              <a:t>: 10.1056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07738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A3E5AB-2111-BD46-B028-B6562BF8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13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CB1AE9-A6D5-7614-B135-8609F6C4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5" y="272860"/>
            <a:ext cx="5417045" cy="37042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3A391C-3F78-9A50-B64D-193727CD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21" y="2124987"/>
            <a:ext cx="6192697" cy="38400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1B4B99E-5B9C-2E7B-4E2D-DD6DCE333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610" y="177566"/>
            <a:ext cx="2034716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D0EED23-1F4E-FC4D-AB14-AF13A59E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14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DA0D0B-A8EB-0CB0-D34D-9BB9569F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3" y="1072283"/>
            <a:ext cx="5700254" cy="44428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4AAB80C-8EAC-696E-700B-1826D08BBD41}"/>
              </a:ext>
            </a:extLst>
          </p:cNvPr>
          <p:cNvSpPr txBox="1"/>
          <p:nvPr/>
        </p:nvSpPr>
        <p:spPr>
          <a:xfrm>
            <a:off x="2270824" y="559837"/>
            <a:ext cx="30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Objetivo primario del estudio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8FB0659-6C98-0CA4-7333-76C8D823BD55}"/>
              </a:ext>
            </a:extLst>
          </p:cNvPr>
          <p:cNvSpPr txBox="1"/>
          <p:nvPr/>
        </p:nvSpPr>
        <p:spPr>
          <a:xfrm>
            <a:off x="4805265" y="3668474"/>
            <a:ext cx="107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NNT=22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8893C9A-4E6C-5D2F-EC73-C4B56C6A0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58" y="20661"/>
            <a:ext cx="3594715" cy="27785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9C5A992-279C-E21A-D562-CDE156F33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76" y="3037452"/>
            <a:ext cx="3687275" cy="28698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1624C67-C1BD-EB94-82ED-E0E6F365D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7" y="102689"/>
            <a:ext cx="1663731" cy="6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C656FDB-07BA-834E-883B-14EEFC12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15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847F458-D3ED-CA73-13F6-0BCA4F5A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2" y="-93022"/>
            <a:ext cx="11028782" cy="1041076"/>
          </a:xfrm>
        </p:spPr>
        <p:txBody>
          <a:bodyPr>
            <a:normAutofit/>
          </a:bodyPr>
          <a:lstStyle/>
          <a:p>
            <a:r>
              <a:rPr lang="es-ES" sz="3000" dirty="0" err="1"/>
              <a:t>Vericiguat</a:t>
            </a:r>
            <a:r>
              <a:rPr lang="es-ES" sz="3000" dirty="0"/>
              <a:t> en insuficiencia cardiaca con FE reducida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0746558-EFBD-BE83-3941-C24D0C36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79" y="1007732"/>
            <a:ext cx="10203655" cy="43777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8B0668-CA29-4459-6961-20CD26780BDA}"/>
              </a:ext>
            </a:extLst>
          </p:cNvPr>
          <p:cNvSpPr txBox="1"/>
          <p:nvPr/>
        </p:nvSpPr>
        <p:spPr>
          <a:xfrm>
            <a:off x="3547966" y="571701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dirty="0">
                <a:effectLst/>
                <a:latin typeface="BlinkMacSystemFont"/>
              </a:rPr>
              <a:t>Butler J et al Lancet. 2025 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29:S0140-6736(25)01665-4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71238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86B8492-7705-DE20-65DF-9CE4643E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5D2C09-43EC-E608-35ED-EFFE49A2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6" y="973392"/>
            <a:ext cx="10628122" cy="4911215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38A7AEF5-7FC3-ACC7-7237-6D296B728B61}"/>
              </a:ext>
            </a:extLst>
          </p:cNvPr>
          <p:cNvSpPr txBox="1">
            <a:spLocks/>
          </p:cNvSpPr>
          <p:nvPr/>
        </p:nvSpPr>
        <p:spPr>
          <a:xfrm>
            <a:off x="1082352" y="136525"/>
            <a:ext cx="11028782" cy="1041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/>
              <a:t>Vericiguat en insuficiencia cardiaca con FE reducida 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84443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794422A-DE44-C14B-93B8-2C4EDEAA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D450ED-4388-C3E5-D47F-0C9437FE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7" y="683391"/>
            <a:ext cx="3857080" cy="50792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E981C66-2968-3250-14DE-31AA6DCE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165" y="1155271"/>
            <a:ext cx="5311279" cy="425847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AD1BF698-19E4-F2CB-B0E8-F5400FD2CF0C}"/>
              </a:ext>
            </a:extLst>
          </p:cNvPr>
          <p:cNvSpPr txBox="1">
            <a:spLocks/>
          </p:cNvSpPr>
          <p:nvPr/>
        </p:nvSpPr>
        <p:spPr>
          <a:xfrm>
            <a:off x="1082352" y="114195"/>
            <a:ext cx="11028782" cy="1041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/>
              <a:t>Vericiguat en insuficiencia cardiaca con FE reducida 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00147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215814A-6D28-3211-5E8E-F80234AB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57A882-1C7E-91BF-37FB-BB7C46DE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28" y="812583"/>
            <a:ext cx="11351180" cy="456342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656FE55B-361F-A778-AAB0-9F42C7837A77}"/>
              </a:ext>
            </a:extLst>
          </p:cNvPr>
          <p:cNvSpPr txBox="1">
            <a:spLocks/>
          </p:cNvSpPr>
          <p:nvPr/>
        </p:nvSpPr>
        <p:spPr>
          <a:xfrm>
            <a:off x="1163218" y="87185"/>
            <a:ext cx="11028782" cy="1041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 err="1"/>
              <a:t>Vericiguat</a:t>
            </a:r>
            <a:r>
              <a:rPr lang="es-ES" sz="3000" dirty="0"/>
              <a:t> en insuficiencia cardiaca con FE reducida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8E70963-7270-769D-BE3C-A0B702F75520}"/>
              </a:ext>
            </a:extLst>
          </p:cNvPr>
          <p:cNvSpPr txBox="1"/>
          <p:nvPr/>
        </p:nvSpPr>
        <p:spPr>
          <a:xfrm>
            <a:off x="3986042" y="5712288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dirty="0" err="1">
                <a:effectLst/>
                <a:latin typeface="BlinkMacSystemFont"/>
              </a:rPr>
              <a:t>Zannad</a:t>
            </a:r>
            <a:r>
              <a:rPr lang="es-ES" sz="1400" b="0" i="1" dirty="0">
                <a:effectLst/>
                <a:latin typeface="BlinkMacSystemFont"/>
              </a:rPr>
              <a:t> F et al Lancet. 2025 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29:S0140-6736(25)01682-4.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81765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25A23E-1CA1-A6AD-8E27-3C5AA022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9AAD290-8F41-D10F-ABC8-980C6CD9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19</a:t>
            </a:fld>
            <a:endParaRPr lang="es-ES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9062F5B4-339B-435B-1229-20DC0AB7475E}"/>
              </a:ext>
            </a:extLst>
          </p:cNvPr>
          <p:cNvSpPr txBox="1">
            <a:spLocks/>
          </p:cNvSpPr>
          <p:nvPr/>
        </p:nvSpPr>
        <p:spPr>
          <a:xfrm>
            <a:off x="2363085" y="122524"/>
            <a:ext cx="7439943" cy="549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/>
              <a:t>Tratamiento antitrombótico combinado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92CF20-0308-7F5F-4EDE-895CF461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5" y="1033824"/>
            <a:ext cx="7556745" cy="41737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25EB623-C4D1-D3D0-753D-C1100D94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483" y="1116945"/>
            <a:ext cx="3260304" cy="27953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703895E-5925-2BD1-1B04-EC930E06BE36}"/>
              </a:ext>
            </a:extLst>
          </p:cNvPr>
          <p:cNvSpPr txBox="1"/>
          <p:nvPr/>
        </p:nvSpPr>
        <p:spPr>
          <a:xfrm>
            <a:off x="8820688" y="4357396"/>
            <a:ext cx="264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70% SCA previo</a:t>
            </a:r>
          </a:p>
          <a:p>
            <a:r>
              <a:rPr lang="es-ES" dirty="0"/>
              <a:t>28% en últimos 6 meses</a:t>
            </a:r>
          </a:p>
          <a:p>
            <a:r>
              <a:rPr lang="es-ES" dirty="0"/>
              <a:t>89% FA</a:t>
            </a:r>
          </a:p>
          <a:p>
            <a:r>
              <a:rPr lang="es-ES" dirty="0"/>
              <a:t>90% ACOD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C57285B-EB2F-FC19-5D20-03500BA46CF1}"/>
              </a:ext>
            </a:extLst>
          </p:cNvPr>
          <p:cNvSpPr txBox="1"/>
          <p:nvPr/>
        </p:nvSpPr>
        <p:spPr>
          <a:xfrm>
            <a:off x="3418114" y="5781841"/>
            <a:ext cx="726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s-ES" sz="1400" i="1" dirty="0" err="1"/>
              <a:t>Lemesle</a:t>
            </a:r>
            <a:r>
              <a:rPr lang="es-ES" sz="1400" i="1" dirty="0"/>
              <a:t> G et al N Engl J </a:t>
            </a:r>
            <a:r>
              <a:rPr lang="es-ES" sz="1400" i="1" dirty="0" err="1"/>
              <a:t>Med</a:t>
            </a:r>
            <a:r>
              <a:rPr lang="es-ES" sz="1400" i="1" dirty="0"/>
              <a:t> 2025;</a:t>
            </a:r>
            <a:r>
              <a:rPr lang="es-ES" sz="1400" b="0" i="1" dirty="0">
                <a:solidFill>
                  <a:srgbClr val="5B616B"/>
                </a:solidFill>
                <a:effectLst/>
                <a:latin typeface="BlinkMacSystemFont"/>
              </a:rPr>
              <a:t> </a:t>
            </a:r>
            <a:r>
              <a:rPr lang="es-ES" sz="1400" b="0" i="1" dirty="0">
                <a:effectLst/>
                <a:latin typeface="BlinkMacSystemFont"/>
              </a:rPr>
              <a:t> 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31. </a:t>
            </a:r>
            <a:r>
              <a:rPr lang="es-ES" sz="1400" b="0" i="1" dirty="0" err="1">
                <a:effectLst/>
                <a:latin typeface="BlinkMacSystemFont"/>
              </a:rPr>
              <a:t>doi</a:t>
            </a:r>
            <a:r>
              <a:rPr lang="es-ES" sz="1400" b="0" i="1" dirty="0">
                <a:effectLst/>
                <a:latin typeface="BlinkMacSystemFont"/>
              </a:rPr>
              <a:t>: 10.1056/NEJMoa2507532</a:t>
            </a:r>
            <a:r>
              <a:rPr lang="es-E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55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30E4294-258B-278B-2F4C-F306D675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6F14F09-7F23-FDD0-99C6-55EE69A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7" y="177566"/>
            <a:ext cx="11525061" cy="1041076"/>
          </a:xfrm>
        </p:spPr>
        <p:txBody>
          <a:bodyPr>
            <a:normAutofit/>
          </a:bodyPr>
          <a:lstStyle/>
          <a:p>
            <a:r>
              <a:rPr lang="es-ES" sz="1800" dirty="0"/>
              <a:t>EXONERACIÓN DE RESPONSABILIDAD Y USO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1DCA5F-AD8B-3648-CD3D-A82CFA417113}"/>
              </a:ext>
            </a:extLst>
          </p:cNvPr>
          <p:cNvSpPr txBox="1"/>
          <p:nvPr/>
        </p:nvSpPr>
        <p:spPr>
          <a:xfrm>
            <a:off x="322907" y="977481"/>
            <a:ext cx="11525061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Igualmente, todos los nombres comerciales, marcas o signos distintivos de cualquier clase contenidos en la Presentación están protegidos por la Ley.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 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58685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5B7E85-E305-5416-DF15-54086C00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3BB45542-90BF-73FC-021C-D4DB06D9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D3B8A7A-23A1-13B6-DC17-AEEC8D10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6" y="434578"/>
            <a:ext cx="10094635" cy="50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FA077F-90B7-CA57-9919-68F04C07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F833F4A-6265-D37A-8DF6-B47050E8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1C89F61-7835-03A5-8052-81E7F9C0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5" y="1254108"/>
            <a:ext cx="5855757" cy="38124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414E1E-011E-9894-BD1A-B844676C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748" y="1254108"/>
            <a:ext cx="6341252" cy="38124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98CD4E-8B07-3B06-5791-161B24D9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74" y="5329548"/>
            <a:ext cx="1958510" cy="5486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70E992E-BF36-9489-6AB9-8BBA97A1ADCE}"/>
              </a:ext>
            </a:extLst>
          </p:cNvPr>
          <p:cNvSpPr txBox="1"/>
          <p:nvPr/>
        </p:nvSpPr>
        <p:spPr>
          <a:xfrm>
            <a:off x="1940768" y="569167"/>
            <a:ext cx="264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Sangrado mayor (ISHT)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5E78CB8-DAB1-D5AD-9C4A-D6DF40AF5E12}"/>
              </a:ext>
            </a:extLst>
          </p:cNvPr>
          <p:cNvSpPr txBox="1"/>
          <p:nvPr/>
        </p:nvSpPr>
        <p:spPr>
          <a:xfrm>
            <a:off x="7878147" y="569167"/>
            <a:ext cx="328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Muerte por todas las causas</a:t>
            </a:r>
          </a:p>
        </p:txBody>
      </p:sp>
    </p:spTree>
    <p:extLst>
      <p:ext uri="{BB962C8B-B14F-4D97-AF65-F5344CB8AC3E}">
        <p14:creationId xmlns:p14="http://schemas.microsoft.com/office/powerpoint/2010/main" val="98561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60206B-2AF2-42D3-DF6B-E0CA9E392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C40EDDC-73FD-5FE2-BF81-E72AFCD9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22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98043D0-97F3-A16C-369A-E4E1D555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" y="662291"/>
            <a:ext cx="7355262" cy="22698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045DF3B-D0EA-8F88-2D78-F0DB1C3F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3217232"/>
            <a:ext cx="2866271" cy="25462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D110060-8B9D-86B0-A17A-3BD59FC1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44" y="3043146"/>
            <a:ext cx="6470149" cy="26462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2F7E1A0-C2DB-8567-134D-AD58AEB17F2E}"/>
              </a:ext>
            </a:extLst>
          </p:cNvPr>
          <p:cNvSpPr txBox="1"/>
          <p:nvPr/>
        </p:nvSpPr>
        <p:spPr>
          <a:xfrm>
            <a:off x="3813889" y="576350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dirty="0">
                <a:effectLst/>
                <a:latin typeface="BlinkMacSystemFont"/>
              </a:rPr>
              <a:t>García-</a:t>
            </a:r>
            <a:r>
              <a:rPr lang="es-ES" sz="1400" b="0" i="1" dirty="0" err="1">
                <a:effectLst/>
                <a:latin typeface="BlinkMacSystemFont"/>
              </a:rPr>
              <a:t>Pavia</a:t>
            </a:r>
            <a:r>
              <a:rPr lang="es-ES" sz="1400" b="0" i="1" dirty="0">
                <a:effectLst/>
                <a:latin typeface="BlinkMacSystemFont"/>
              </a:rPr>
              <a:t> P et al N Engl J </a:t>
            </a:r>
            <a:r>
              <a:rPr lang="es-ES" sz="1400" b="0" i="1" dirty="0" err="1">
                <a:effectLst/>
                <a:latin typeface="BlinkMacSystemFont"/>
              </a:rPr>
              <a:t>Med</a:t>
            </a:r>
            <a:r>
              <a:rPr lang="es-ES" sz="1400" b="0" i="1" dirty="0">
                <a:effectLst/>
                <a:latin typeface="BlinkMacSystemFont"/>
              </a:rPr>
              <a:t>. 2025 </a:t>
            </a:r>
            <a:r>
              <a:rPr lang="es-ES" sz="1400" b="0" i="1" dirty="0" err="1">
                <a:effectLst/>
                <a:latin typeface="BlinkMacSystemFont"/>
              </a:rPr>
              <a:t>Sep</a:t>
            </a:r>
            <a:r>
              <a:rPr lang="es-ES" sz="1400" b="0" i="1" dirty="0">
                <a:effectLst/>
                <a:latin typeface="BlinkMacSystemFont"/>
              </a:rPr>
              <a:t> 11;393(10):949-960</a:t>
            </a:r>
            <a:endParaRPr lang="es-ES" sz="1400" i="1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9062F5B4-339B-435B-1229-20DC0AB7475E}"/>
              </a:ext>
            </a:extLst>
          </p:cNvPr>
          <p:cNvSpPr txBox="1">
            <a:spLocks/>
          </p:cNvSpPr>
          <p:nvPr/>
        </p:nvSpPr>
        <p:spPr>
          <a:xfrm>
            <a:off x="2363085" y="122524"/>
            <a:ext cx="7439943" cy="549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 err="1"/>
              <a:t>Miocardiopatia</a:t>
            </a:r>
            <a:r>
              <a:rPr lang="es-ES" sz="3000" dirty="0"/>
              <a:t> hipertrófica obstructiva</a:t>
            </a:r>
          </a:p>
        </p:txBody>
      </p:sp>
    </p:spTree>
    <p:extLst>
      <p:ext uri="{BB962C8B-B14F-4D97-AF65-F5344CB8AC3E}">
        <p14:creationId xmlns:p14="http://schemas.microsoft.com/office/powerpoint/2010/main" val="172367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54E64A-56C2-ED40-4732-ECD3DA1F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3E1F157-D3C1-24E7-CEA5-207728C3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23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B5D2D26-8971-6F7D-C942-BDD8D5769839}"/>
              </a:ext>
            </a:extLst>
          </p:cNvPr>
          <p:cNvGrpSpPr/>
          <p:nvPr/>
        </p:nvGrpSpPr>
        <p:grpSpPr>
          <a:xfrm>
            <a:off x="163267" y="724354"/>
            <a:ext cx="11865466" cy="2973029"/>
            <a:chOff x="409457" y="136525"/>
            <a:chExt cx="11865466" cy="297302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90E15416-750A-0BD0-D075-39CBE9AD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457" y="136525"/>
              <a:ext cx="7823448" cy="2973029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513EBFE-4903-975E-F336-E80B63BF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1648" y="136525"/>
              <a:ext cx="4213275" cy="2973029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E2BF327-60FE-4154-7E66-5F7869ED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03" y="3990398"/>
            <a:ext cx="8736546" cy="14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1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24</a:t>
            </a:fld>
            <a:endParaRPr lang="es-ES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9062F5B4-339B-435B-1229-20DC0AB7475E}"/>
              </a:ext>
            </a:extLst>
          </p:cNvPr>
          <p:cNvSpPr txBox="1">
            <a:spLocks/>
          </p:cNvSpPr>
          <p:nvPr/>
        </p:nvSpPr>
        <p:spPr>
          <a:xfrm>
            <a:off x="4752058" y="143673"/>
            <a:ext cx="2826754" cy="10410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/>
              <a:t>Conclusiones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99070" y="1507524"/>
            <a:ext cx="10799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beneficio de los betabloqueantes tras un síndrome coronario agudo es cuestionable si la FEVI está preservada. Individualizar.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</a:t>
            </a:r>
            <a:r>
              <a:rPr lang="es-ES" dirty="0" err="1"/>
              <a:t>digitálicos</a:t>
            </a:r>
            <a:r>
              <a:rPr lang="es-ES" dirty="0"/>
              <a:t> vuelven al tratamiento médico de la IC-</a:t>
            </a:r>
            <a:r>
              <a:rPr lang="es-ES" dirty="0" err="1"/>
              <a:t>FEr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Vericiguat</a:t>
            </a:r>
            <a:r>
              <a:rPr lang="es-ES" dirty="0"/>
              <a:t> no demostró reducir el objetivo primario del estudio VICTOR, aunque puede aportar beneficio en el tratamiento de segunda línea de la IC-</a:t>
            </a:r>
            <a:r>
              <a:rPr lang="es-ES" dirty="0" err="1"/>
              <a:t>FEr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Limitar al mínimo tiempo necesario el tratamiento </a:t>
            </a:r>
            <a:r>
              <a:rPr lang="es-ES" dirty="0" err="1"/>
              <a:t>antitrombótico</a:t>
            </a:r>
            <a:r>
              <a:rPr lang="es-ES" dirty="0"/>
              <a:t> combinado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Cuestionar los dogmas sirve para hacer avanzar la medicina. Inhibidores de la miosina como potencial primer tratamiento de la MCHO</a:t>
            </a:r>
          </a:p>
        </p:txBody>
      </p:sp>
    </p:spTree>
    <p:extLst>
      <p:ext uri="{BB962C8B-B14F-4D97-AF65-F5344CB8AC3E}">
        <p14:creationId xmlns:p14="http://schemas.microsoft.com/office/powerpoint/2010/main" val="332153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A794A69-0C44-DC82-657B-66AF8D7C366E}"/>
              </a:ext>
            </a:extLst>
          </p:cNvPr>
          <p:cNvSpPr txBox="1"/>
          <p:nvPr/>
        </p:nvSpPr>
        <p:spPr>
          <a:xfrm rot="16200000">
            <a:off x="10959264" y="5545723"/>
            <a:ext cx="18303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ES-CRAT-2500055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E02ECDF-756A-FEF1-7098-AD69B3AC9DC5}"/>
              </a:ext>
            </a:extLst>
          </p:cNvPr>
          <p:cNvSpPr txBox="1"/>
          <p:nvPr/>
        </p:nvSpPr>
        <p:spPr>
          <a:xfrm>
            <a:off x="148307" y="6460875"/>
            <a:ext cx="2474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</a:rPr>
              <a:t>Fecha de elaboración: </a:t>
            </a:r>
            <a:r>
              <a:rPr lang="es-ES" sz="1200" dirty="0">
                <a:solidFill>
                  <a:schemeClr val="bg1"/>
                </a:solidFill>
              </a:rPr>
              <a:t>octubre 2025</a:t>
            </a:r>
          </a:p>
        </p:txBody>
      </p:sp>
    </p:spTree>
    <p:extLst>
      <p:ext uri="{BB962C8B-B14F-4D97-AF65-F5344CB8AC3E}">
        <p14:creationId xmlns:p14="http://schemas.microsoft.com/office/powerpoint/2010/main" val="14255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61239C-BC3C-83DC-7AAD-182168C2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AA3F54C-C8DD-BFBF-67A6-BD8774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3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2CBC71C-AAC7-B76E-2DD5-31CBF68D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7" y="177566"/>
            <a:ext cx="11525061" cy="1041076"/>
          </a:xfrm>
        </p:spPr>
        <p:txBody>
          <a:bodyPr>
            <a:normAutofit/>
          </a:bodyPr>
          <a:lstStyle/>
          <a:p>
            <a:r>
              <a:rPr lang="es-ES" sz="1800" dirty="0"/>
              <a:t>CONFLICTOS DE INTERÉS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22854" y="157342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No existen potenciales conflictos de interés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8744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64471B-CFAF-2F4B-824B-CFF46EC1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15" y="2538737"/>
            <a:ext cx="5729466" cy="1955271"/>
          </a:xfrm>
        </p:spPr>
        <p:txBody>
          <a:bodyPr/>
          <a:lstStyle/>
          <a:p>
            <a:r>
              <a:rPr lang="es-ES" sz="4000" dirty="0"/>
              <a:t>Principales estudios presentados en ESC25 que cambiarán nuestra práctica clínica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0CE7C5-0575-AE41-B806-8809BD3E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534" y="4683156"/>
            <a:ext cx="5729466" cy="1268129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Dr. Enrique Santas Olmeda </a:t>
            </a:r>
          </a:p>
          <a:p>
            <a:r>
              <a:rPr lang="es-ES" dirty="0"/>
              <a:t>Servicio de Cardiología </a:t>
            </a:r>
          </a:p>
          <a:p>
            <a:r>
              <a:rPr lang="es-ES" dirty="0"/>
              <a:t>Hospital Clínico Universitario de Valencia. </a:t>
            </a:r>
          </a:p>
          <a:p>
            <a:r>
              <a:rPr lang="es-ES" dirty="0" err="1"/>
              <a:t>Universitat</a:t>
            </a:r>
            <a:r>
              <a:rPr lang="es-ES" dirty="0"/>
              <a:t> de València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611259E-307F-D94F-A9D3-825FE94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8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123D9B7-451A-EB40-8EB7-408A5A66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5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9B417ED-80D4-AC0C-3CE6-87A8B3572634}"/>
              </a:ext>
            </a:extLst>
          </p:cNvPr>
          <p:cNvSpPr txBox="1"/>
          <p:nvPr/>
        </p:nvSpPr>
        <p:spPr>
          <a:xfrm>
            <a:off x="550507" y="1137305"/>
            <a:ext cx="1018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Betabloqueantes tras síndrome coronario agudo y FE&gt;40%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Novedades en el tratamiento farmacológico de la insuficiencia cardiaca con fracción de eyección reducida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Terapia antitrombótica en pacientes con indicación de anticoagulación oral crónica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Tratamiento de la miocardiopatía hipertrófica obstructiva</a:t>
            </a:r>
          </a:p>
        </p:txBody>
      </p:sp>
    </p:spTree>
    <p:extLst>
      <p:ext uri="{BB962C8B-B14F-4D97-AF65-F5344CB8AC3E}">
        <p14:creationId xmlns:p14="http://schemas.microsoft.com/office/powerpoint/2010/main" val="266710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BC447BD-EEA8-2BED-2259-DA612CAB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6</a:t>
            </a:fld>
            <a:endParaRPr lang="es-ES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949E4B9E-5D08-6F30-6677-F1FBBDFF7086}"/>
              </a:ext>
            </a:extLst>
          </p:cNvPr>
          <p:cNvSpPr txBox="1">
            <a:spLocks/>
          </p:cNvSpPr>
          <p:nvPr/>
        </p:nvSpPr>
        <p:spPr>
          <a:xfrm>
            <a:off x="1433805" y="145856"/>
            <a:ext cx="9529664" cy="7339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000" dirty="0"/>
              <a:t>Betabloqueantes tras síndrome coronario agudo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1FF80C-CAA8-12B5-20B1-E0EC37EA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" y="944689"/>
            <a:ext cx="6544061" cy="21456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4258719-83B4-14CB-3DAA-3E3116204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859" y="1319059"/>
            <a:ext cx="3617120" cy="14741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E352DF2-8517-DB0E-ED0A-056E0BD06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398" y="3255417"/>
            <a:ext cx="9326272" cy="243008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E96D9BB-349C-5A5D-D432-42190EE289DB}"/>
              </a:ext>
            </a:extLst>
          </p:cNvPr>
          <p:cNvSpPr txBox="1"/>
          <p:nvPr/>
        </p:nvSpPr>
        <p:spPr>
          <a:xfrm>
            <a:off x="3494892" y="5731192"/>
            <a:ext cx="7470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/>
              <a:t>Ibañez</a:t>
            </a:r>
            <a:r>
              <a:rPr lang="es-ES" sz="1400" i="1" dirty="0"/>
              <a:t> B et al N Engl J </a:t>
            </a:r>
            <a:r>
              <a:rPr lang="es-ES" sz="1400" i="1" dirty="0" err="1"/>
              <a:t>Med</a:t>
            </a:r>
            <a:r>
              <a:rPr lang="es-ES" sz="1400" i="1" dirty="0"/>
              <a:t> 2025;</a:t>
            </a:r>
            <a:r>
              <a:rPr lang="es-ES" sz="1400" b="0" i="1" dirty="0">
                <a:solidFill>
                  <a:srgbClr val="4D8055"/>
                </a:solidFill>
                <a:effectLst/>
                <a:latin typeface="BlinkMacSystemFont"/>
              </a:rPr>
              <a:t> </a:t>
            </a:r>
            <a:r>
              <a:rPr lang="es-ES" sz="1400" b="0" i="1" dirty="0" err="1">
                <a:effectLst/>
                <a:latin typeface="BlinkMacSystemFont"/>
              </a:rPr>
              <a:t>Aug</a:t>
            </a:r>
            <a:r>
              <a:rPr lang="es-ES" sz="1400" b="0" i="1" dirty="0">
                <a:effectLst/>
                <a:latin typeface="BlinkMacSystemFont"/>
              </a:rPr>
              <a:t> 30. </a:t>
            </a:r>
            <a:r>
              <a:rPr lang="es-ES" sz="1400" b="0" i="1" dirty="0" err="1">
                <a:effectLst/>
                <a:latin typeface="BlinkMacSystemFont"/>
              </a:rPr>
              <a:t>doi</a:t>
            </a:r>
            <a:r>
              <a:rPr lang="es-ES" sz="1400" b="0" i="1" dirty="0">
                <a:effectLst/>
                <a:latin typeface="BlinkMacSystemFont"/>
              </a:rPr>
              <a:t>: 10.1056/NEJMoa2504735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2302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763929C-3A17-B3DB-EFE0-0B2FA6D0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D8CA2D-A63B-18D8-20FF-16B3FDFD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06" y="492363"/>
            <a:ext cx="4549059" cy="40057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D2F908-E2B9-A969-53BB-2E3A16418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492363"/>
            <a:ext cx="5594662" cy="51339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91F0EB6-FF14-222A-BBA1-2E1465AE4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086" y="4270815"/>
            <a:ext cx="954106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A2A2FE9-8235-81E1-9CEA-8AECE4C1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B6159F-4557-3556-2DAC-AE434A87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90" y="289249"/>
            <a:ext cx="8260587" cy="52196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E330F9E-1E81-9164-E2E4-C2672A0EF90D}"/>
              </a:ext>
            </a:extLst>
          </p:cNvPr>
          <p:cNvSpPr txBox="1"/>
          <p:nvPr/>
        </p:nvSpPr>
        <p:spPr>
          <a:xfrm>
            <a:off x="4590662" y="5663683"/>
            <a:ext cx="441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/>
              <a:t>Rossello</a:t>
            </a:r>
            <a:r>
              <a:rPr lang="es-ES" sz="1400" i="1" dirty="0"/>
              <a:t> X et al </a:t>
            </a:r>
            <a:r>
              <a:rPr lang="es-ES" sz="1400" i="1" dirty="0" err="1"/>
              <a:t>Eur</a:t>
            </a:r>
            <a:r>
              <a:rPr lang="es-ES" sz="1400" i="1" dirty="0"/>
              <a:t> Heart J 2025;00:1-15 </a:t>
            </a:r>
          </a:p>
        </p:txBody>
      </p:sp>
    </p:spTree>
    <p:extLst>
      <p:ext uri="{BB962C8B-B14F-4D97-AF65-F5344CB8AC3E}">
        <p14:creationId xmlns:p14="http://schemas.microsoft.com/office/powerpoint/2010/main" val="25249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CCBD571A-4FC2-C6B3-A20D-4E3D8CC8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B361C4B-9910-4116-E306-0ED47D73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15" y="358948"/>
            <a:ext cx="8484337" cy="24213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25A793D-A66A-2427-E6DB-CA4879EBEDA4}"/>
              </a:ext>
            </a:extLst>
          </p:cNvPr>
          <p:cNvSpPr txBox="1"/>
          <p:nvPr/>
        </p:nvSpPr>
        <p:spPr>
          <a:xfrm>
            <a:off x="5881396" y="4214296"/>
            <a:ext cx="6097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MajritTxRoman"/>
              </a:rPr>
              <a:t>Sus conclusiones servirán para cambiar las guías internacionales de manejo del infarto</a:t>
            </a:r>
            <a:r>
              <a:rPr lang="es-ES" sz="1400" b="0" i="0" dirty="0">
                <a:solidFill>
                  <a:srgbClr val="191919"/>
                </a:solidFill>
                <a:effectLst/>
                <a:latin typeface="MajritTxRoman"/>
              </a:rPr>
              <a:t>. Eliminar los betabloqueantes permitirá además recetar otros fármacos que eran incompatibles y pueden tener beneficios contra la hipertensión. “</a:t>
            </a:r>
            <a:r>
              <a:rPr lang="es-ES" sz="14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MajritTxRoman"/>
              </a:rPr>
              <a:t>Va a ser brutal, millones de personas a partir de este sábado van a recibir un tratamiento totalmente diferente</a:t>
            </a:r>
            <a:r>
              <a:rPr lang="es-ES" sz="1400" b="0" i="0" dirty="0">
                <a:solidFill>
                  <a:srgbClr val="191919"/>
                </a:solidFill>
                <a:effectLst/>
                <a:latin typeface="MajritTxRoman"/>
              </a:rPr>
              <a:t>”,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63738F2-08FC-EA8D-C478-1A68CBD4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72" y="127343"/>
            <a:ext cx="1400175" cy="323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A1191F-7646-9D11-0CEA-86D9D415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26" y="3135085"/>
            <a:ext cx="4004092" cy="27728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A6C5DF4-DB80-884C-7ECA-0213471FA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550" y="3108942"/>
            <a:ext cx="6977449" cy="927516"/>
          </a:xfrm>
          <a:prstGeom prst="rect">
            <a:avLst/>
          </a:prstGeom>
        </p:spPr>
      </p:pic>
      <p:pic>
        <p:nvPicPr>
          <p:cNvPr id="1026" name="Picture 2" descr="630+ Press Release Icon Stock Illustrations, Royalty-Free Vector Graphics &amp;  Clip Art - iStock | News icon, Press releases, Media">
            <a:extLst>
              <a:ext uri="{FF2B5EF4-FFF2-40B4-BE49-F238E27FC236}">
                <a16:creationId xmlns:a16="http://schemas.microsoft.com/office/drawing/2014/main" xmlns="" id="{A32ED8A5-0FD3-1D3B-7254-DACE3912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5" y="298450"/>
            <a:ext cx="1997140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3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2B025F6F53854BA62B38DE15BF4E66" ma:contentTypeVersion="14" ma:contentTypeDescription="Crear nuevo documento." ma:contentTypeScope="" ma:versionID="81237cc2377b8a725d94b1170021515a">
  <xsd:schema xmlns:xsd="http://www.w3.org/2001/XMLSchema" xmlns:xs="http://www.w3.org/2001/XMLSchema" xmlns:p="http://schemas.microsoft.com/office/2006/metadata/properties" xmlns:ns2="6782d938-eed8-4f66-91f4-7f32b41279f6" xmlns:ns3="47a9303c-e34e-4aba-b04f-8b73d6b2bda0" targetNamespace="http://schemas.microsoft.com/office/2006/metadata/properties" ma:root="true" ma:fieldsID="e5861c16a61fd1399dc0c231e999fb3e" ns2:_="" ns3:_="">
    <xsd:import namespace="6782d938-eed8-4f66-91f4-7f32b41279f6"/>
    <xsd:import namespace="47a9303c-e34e-4aba-b04f-8b73d6b2bda0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2d938-eed8-4f66-91f4-7f32b41279f6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9de8de15-93e5-4424-9d69-8a7799085d46}" ma:internalName="TaxCatchAll" ma:showField="CatchAllData" ma:web="6782d938-eed8-4f66-91f4-7f32b41279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9303c-e34e-4aba-b04f-8b73d6b2b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2d7b1edc-84dd-492d-95f8-31347021a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82d938-eed8-4f66-91f4-7f32b41279f6" xsi:nil="true"/>
    <lcf76f155ced4ddcb4097134ff3c332f xmlns="47a9303c-e34e-4aba-b04f-8b73d6b2bd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236E12-2CD2-4227-8807-38CD367E7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2d938-eed8-4f66-91f4-7f32b41279f6"/>
    <ds:schemaRef ds:uri="47a9303c-e34e-4aba-b04f-8b73d6b2b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AEB2D-BD81-4B5F-B109-DDFBD2617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D15E5-2363-43C4-B0F7-895ECF931554}">
  <ds:schemaRefs>
    <ds:schemaRef ds:uri="http://schemas.microsoft.com/office/2006/metadata/properties"/>
    <ds:schemaRef ds:uri="http://schemas.microsoft.com/office/infopath/2007/PartnerControls"/>
    <ds:schemaRef ds:uri="6782d938-eed8-4f66-91f4-7f32b41279f6"/>
    <ds:schemaRef ds:uri="47a9303c-e34e-4aba-b04f-8b73d6b2bd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Panorámica</PresentationFormat>
  <Paragraphs>84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BlinkMacSystemFont</vt:lpstr>
      <vt:lpstr>Calibri</vt:lpstr>
      <vt:lpstr>MajritTxRoman</vt:lpstr>
      <vt:lpstr>Tema de Office</vt:lpstr>
      <vt:lpstr>Presentación de PowerPoint</vt:lpstr>
      <vt:lpstr>EXONERACIÓN DE RESPONSABILIDAD Y USO DE LA PRESENTACIÓN</vt:lpstr>
      <vt:lpstr>CONFLICTOS DE INTERÉS</vt:lpstr>
      <vt:lpstr>Principales estudios presentados en ESC25 que cambiarán nuestra práctica clínica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Digitoxina en insuficiencia cardiaca con FE reducida </vt:lpstr>
      <vt:lpstr>Presentación de PowerPoint</vt:lpstr>
      <vt:lpstr>Presentación de PowerPoint</vt:lpstr>
      <vt:lpstr>Vericiguat en insuficiencia cardiaca con FE reducida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PC</cp:lastModifiedBy>
  <cp:revision>43</cp:revision>
  <dcterms:created xsi:type="dcterms:W3CDTF">2020-07-02T15:21:32Z</dcterms:created>
  <dcterms:modified xsi:type="dcterms:W3CDTF">2025-10-20T16:47:40Z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0x010100DE2B025F6F53854BA62B38DE15BF4E66</vt:lpwstr>
  </property>
  <property fmtid="{D5CDD505-2E9C-101B-9397-08002B2CF9AE}" pid="3" name="MSIP_Label_533616b6-00a5-4cd1-b577-93208fa93eb1_Enabled">
    <vt:lpwstr>true</vt:lpwstr>
  </property>
  <property fmtid="{D5CDD505-2E9C-101B-9397-08002B2CF9AE}" pid="4" name="MSIP_Label_533616b6-00a5-4cd1-b577-93208fa93eb1_SetDate">
    <vt:lpwstr>2025-10-07T12:36:21Z</vt:lpwstr>
  </property>
  <property fmtid="{D5CDD505-2E9C-101B-9397-08002B2CF9AE}" pid="5" name="MSIP_Label_533616b6-00a5-4cd1-b577-93208fa93eb1_Method">
    <vt:lpwstr>Standard</vt:lpwstr>
  </property>
  <property fmtid="{D5CDD505-2E9C-101B-9397-08002B2CF9AE}" pid="6" name="MSIP_Label_533616b6-00a5-4cd1-b577-93208fa93eb1_Name">
    <vt:lpwstr>Internal Use</vt:lpwstr>
  </property>
  <property fmtid="{D5CDD505-2E9C-101B-9397-08002B2CF9AE}" pid="7" name="MSIP_Label_533616b6-00a5-4cd1-b577-93208fa93eb1_SiteId">
    <vt:lpwstr>342ace0e-1054-45ce-9b30-900fc0440b9d</vt:lpwstr>
  </property>
  <property fmtid="{D5CDD505-2E9C-101B-9397-08002B2CF9AE}" pid="8" name="MSIP_Label_533616b6-00a5-4cd1-b577-93208fa93eb1_ActionId">
    <vt:lpwstr>689b0f35-7e9d-44f9-8bcf-ec5139ad841c</vt:lpwstr>
  </property>
  <property fmtid="{D5CDD505-2E9C-101B-9397-08002B2CF9AE}" pid="9" name="MSIP_Label_533616b6-00a5-4cd1-b577-93208fa93eb1_ContentBits">
    <vt:lpwstr>1</vt:lpwstr>
  </property>
  <property fmtid="{D5CDD505-2E9C-101B-9397-08002B2CF9AE}" pid="10" name="MSIP_Label_533616b6-00a5-4cd1-b577-93208fa93eb1_Tag">
    <vt:lpwstr>10, 3, 0, 1</vt:lpwstr>
  </property>
  <property fmtid="{D5CDD505-2E9C-101B-9397-08002B2CF9AE}" pid="11" name="ClassificationContentMarkingHeaderLocations">
    <vt:lpwstr>Tema de Office:5</vt:lpwstr>
  </property>
  <property fmtid="{D5CDD505-2E9C-101B-9397-08002B2CF9AE}" pid="12" name="ClassificationContentMarkingHeaderText">
    <vt:lpwstr>INTERNAL USE</vt:lpwstr>
  </property>
</Properties>
</file>